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e94b2c273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e94b2c273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3031eecd_0_1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3031eecd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e94b2c273_0_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e94b2c273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3031eecd_0_1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33031eecd_0_1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33031eecd_0_1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33031eecd_0_1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33031eecd_0_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33031eecd_0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33031eecd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33031eecd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33031eecd_0_1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33031eecd_0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33031eecd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33031eecd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e94b2c273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e94b2c273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e94b2c273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e94b2c273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33031eecd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33031eecd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e94b2c273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e94b2c273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7bd6a282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7bd6a282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e94b2c273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e94b2c273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bd6a282c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bd6a282c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7bd6a282c_0_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7bd6a282c_0_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7bd6a282c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7bd6a282c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33031eecd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33031eecd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33031eecd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33031eecd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e94b2c273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e94b2c273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33031eecd_0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33031eecd_0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33031eecd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33031eecd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33031eecd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33031eecd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e94b2c273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e94b2c273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.xml"/><Relationship Id="rId6" Type="http://schemas.openxmlformats.org/officeDocument/2006/relationships/hyperlink" Target="https://www.rosettacommons.org/" TargetMode="External"/><Relationship Id="rId5" Type="http://schemas.openxmlformats.org/officeDocument/2006/relationships/hyperlink" Target="https://courses.cs.washington.edu/courses/cse391/16sp/bash.html" TargetMode="External"/><Relationship Id="rId4" Type="http://schemas.openxmlformats.org/officeDocument/2006/relationships/hyperlink" Target="https://ss64.com/bash/" TargetMode="External"/><Relationship Id="rId3" Type="http://schemas.openxmlformats.org/officeDocument/2006/relationships/hyperlink" Target="https://www.educative.io/blog/bash-shell-command-cheat-sheet" TargetMode="External"/><Relationship Id="rId2" Type="http://schemas.openxmlformats.org/officeDocument/2006/relationships/hyperlink" Target="http://linuxcommand.org/lc3_learning_the_shell.php" TargetMode="External"/><Relationship Id="rId1" Type="http://schemas.openxmlformats.org/officeDocument/2006/relationships/hyperlink" Target="https://programminghistorian.org/en/lessons/intro-to-bas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ipd.uw.edu/lear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hyperlink" Target="https://www.rosettacommons.org/docs/latest/scripting_documentation/RosettaScripts/RosettaScripts#skeleton-xml-forma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://www.linfo.org/cat.html" TargetMode="Externa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hyperlink" Target="https://staff.washington.edu/rells/R110/" TargetMode="Externa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hyperlink" Target="https://my.ipd.uw.edu/kb/65" TargetMode="External"/><Relationship Id="rId1" Type="http://schemas.openxmlformats.org/officeDocument/2006/relationships/hyperlink" Target="https://notepad-plus-plus.org/downloads/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hyperlink" Target="https://my.ipd.uw.edu/kb/65" TargetMode="External"/><Relationship Id="rId1" Type="http://schemas.openxmlformats.org/officeDocument/2006/relationships/hyperlink" Target="https://www.sublimetext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my.ipd.uw.edu/kb/65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hyperlink" Target="https://www.sublimetext.com/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www.rosettacommons.org/docs/latest/scripting_documentation/RosettaScripts/RosettaScripts#skeleton-xml-format" TargetMode="External"/><Relationship Id="rId1" Type="http://schemas.openxmlformats.org/officeDocument/2006/relationships/hyperlink" Target="https://wiki.ipd.uw.edu/it/files/mount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ipd.uw.edu/learn/" TargetMode="External"/><Relationship Id="rId4" Type="http://schemas.openxmlformats.org/officeDocument/2006/relationships/hyperlink" Target="https://wiki.ipd.uw.edu/it" TargetMode="External"/><Relationship Id="rId3" Type="http://schemas.openxmlformats.org/officeDocument/2006/relationships/hyperlink" Target="https://wiki.ipd.uw.edu/it/digs" TargetMode="External"/><Relationship Id="rId2" Type="http://schemas.openxmlformats.org/officeDocument/2006/relationships/hyperlink" Target="https://wiki.ipd.uw.edu/it/welcome" TargetMode="External"/><Relationship Id="rId1" Type="http://schemas.openxmlformats.org/officeDocument/2006/relationships/hyperlink" Target="https://www.rosettacommons.org/demos/latest/Home#tutoria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Links to resources:</a:t>
            </a:r>
            <a:endParaRPr b="1"/>
          </a:p>
        </p:txBody>
      </p:sp>
      <p:sp>
        <p:nvSpPr>
          <p:cNvPr id="55" name="Google Shape;55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Bash: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 u="sng">
                <a:solidFill>
                  <a:schemeClr val="hlink"/>
                </a:solidFill>
                <a:hlinkClick r:id="rId1"/>
              </a:rPr>
              <a:t>https://programminghistorian.org/en/lessons/intro-to-bash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 u="sng">
                <a:solidFill>
                  <a:schemeClr val="hlink"/>
                </a:solidFill>
                <a:hlinkClick r:id="rId2"/>
              </a:rPr>
              <a:t>http://linuxcommand.org/lc3_learning_the_shell.php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Bash “cheat sheets”: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https://www.educative.io/blog/bash-shell-command-cheat-sheet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https://ss64.com/bash/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https://courses.cs.washington.edu/courses/cse391/16sp/bash.html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Rosetta: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https://www.rosettacommons.org/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“Documentation &amp; Support” &gt; “User Guide”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-GB" sz="1200">
                <a:solidFill>
                  <a:srgbClr val="000000"/>
                </a:solidFill>
              </a:rPr>
              <a:t>“Rosetta Basics”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-GB" sz="1200">
                <a:solidFill>
                  <a:srgbClr val="000000"/>
                </a:solidFill>
              </a:rPr>
              <a:t>“Rosetta Scripting Interfaces” &gt; “RosettaScripts”</a:t>
            </a:r>
            <a:endParaRPr sz="1200">
              <a:solidFill>
                <a:srgbClr val="000000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-GB" sz="1200">
                <a:solidFill>
                  <a:srgbClr val="000000"/>
                </a:solidFill>
              </a:rPr>
              <a:t>“Rosetta Tutorials” &lt;- HW (Just read the tutorials, don’t do them. Start at #5.)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Before we get into RosettaScripts Basics...</a:t>
            </a:r>
            <a:endParaRPr b="1"/>
          </a:p>
        </p:txBody>
      </p:sp>
      <p:sp>
        <p:nvSpPr>
          <p:cNvPr id="126" name="Google Shape;126;p23"/>
          <p:cNvSpPr txBox="1"/>
          <p:nvPr/>
        </p:nvSpPr>
        <p:spPr>
          <a:xfrm>
            <a:off x="311700" y="1071750"/>
            <a:ext cx="85206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000">
                <a:solidFill>
                  <a:schemeClr val="dk1"/>
                </a:solidFill>
              </a:rPr>
              <a:t>How was the homework?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Did you get a chance to watch the videos Alena suggested on the Mattermost? (</a:t>
            </a:r>
            <a:r>
              <a:rPr lang="en-GB" sz="2000" u="sng">
                <a:solidFill>
                  <a:schemeClr val="accent5"/>
                </a:solidFill>
                <a:hlinkClick r:id="rId1"/>
              </a:rPr>
              <a:t>https://www.ipd.uw.edu/learn/</a:t>
            </a:r>
            <a:r>
              <a:rPr lang="en-GB" sz="2000">
                <a:solidFill>
                  <a:schemeClr val="dk1"/>
                </a:solidFill>
              </a:rPr>
              <a:t>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 u="sng">
                <a:solidFill>
                  <a:schemeClr val="dk1"/>
                </a:solidFill>
              </a:rPr>
              <a:t>IPD TV Episode 2</a:t>
            </a:r>
            <a:r>
              <a:rPr lang="en-GB" sz="2000">
                <a:solidFill>
                  <a:schemeClr val="dk1"/>
                </a:solidFill>
              </a:rPr>
              <a:t> &amp; IPD TV Episode 3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What did you think about the Rosetta tutorials? Navigating the wiki?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What did you think?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What was confusing?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What made sense?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RosettaScripts 101</a:t>
            </a:r>
            <a:endParaRPr b="1"/>
          </a:p>
        </p:txBody>
      </p:sp>
      <p:sp>
        <p:nvSpPr>
          <p:cNvPr id="132" name="Google Shape;132;p24"/>
          <p:cNvSpPr txBox="1"/>
          <p:nvPr/>
        </p:nvSpPr>
        <p:spPr>
          <a:xfrm>
            <a:off x="311700" y="1071750"/>
            <a:ext cx="42603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RosettaScripts is a scripting interface for the Rosetta Software Suite that uses XML schema.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have seem HTML script before, it’s very similar.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scripting interface (and others like PyRosetta, a Python interface) is necessary because most of Rosetta today is written in C++ (and most people, including me, don’t want to have to learn how to code in C++ in order to do simple things in Rosetta).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it very lucky today. In the 90s, Rosetta used to be written in FORTRAN, which was used to program some of the first rockets into space.</a:t>
            </a:r>
            <a:endParaRPr lang="en-GB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14500" y="959613"/>
            <a:ext cx="381779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69775" y="1433150"/>
            <a:ext cx="2611200" cy="2351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5400000">
            <a:off x="6288700" y="1698925"/>
            <a:ext cx="2560650" cy="18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RosettaScripts has a one-in, one-out policy</a:t>
            </a:r>
            <a:endParaRPr b="1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100" y="1698925"/>
            <a:ext cx="2560650" cy="183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2156625" y="2826100"/>
            <a:ext cx="757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5836000" y="2826100"/>
            <a:ext cx="757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5"/>
          <p:cNvSpPr txBox="1"/>
          <p:nvPr/>
        </p:nvSpPr>
        <p:spPr>
          <a:xfrm>
            <a:off x="623025" y="3533850"/>
            <a:ext cx="1480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“pose”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(.pdb)</a:t>
            </a:r>
            <a:endParaRPr lang="en-GB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08950" y="2183887"/>
            <a:ext cx="2332229" cy="7133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069775" y="3784550"/>
            <a:ext cx="26112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RosettaScripts is used to tell the Rosetta Software to </a:t>
            </a:r>
            <a:r>
              <a:rPr lang="en-GB" i="1"/>
              <a:t>do something</a:t>
            </a:r>
            <a:r>
              <a:rPr lang="en-GB"/>
              <a:t> to the pose.</a:t>
            </a:r>
            <a:endParaRPr lang="en-GB"/>
          </a:p>
        </p:txBody>
      </p:sp>
      <p:sp>
        <p:nvSpPr>
          <p:cNvPr id="147" name="Google Shape;147;p25"/>
          <p:cNvSpPr txBox="1"/>
          <p:nvPr/>
        </p:nvSpPr>
        <p:spPr>
          <a:xfrm>
            <a:off x="6828625" y="3533850"/>
            <a:ext cx="1480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Output “pose”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(.pdb)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RosettaScripts</a:t>
            </a:r>
            <a:endParaRPr b="1"/>
          </a:p>
        </p:txBody>
      </p:sp>
      <p:sp>
        <p:nvSpPr>
          <p:cNvPr id="153" name="Google Shape;153;p26"/>
          <p:cNvSpPr txBox="1"/>
          <p:nvPr/>
        </p:nvSpPr>
        <p:spPr>
          <a:xfrm>
            <a:off x="311700" y="425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You can find this skeleton XML script here: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300" u="sng">
                <a:solidFill>
                  <a:schemeClr val="accent5"/>
                </a:solidFill>
                <a:hlinkClick r:id="rId1"/>
              </a:rPr>
              <a:t>https://www.rosettacommons.org/docs/latest/scripting_documentation/RosettaScripts/RosettaScripts#skeleton-xml-format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/>
          <a:srcRect b="41748"/>
          <a:stretch>
            <a:fillRect/>
          </a:stretch>
        </p:blipFill>
        <p:spPr>
          <a:xfrm>
            <a:off x="368175" y="1107400"/>
            <a:ext cx="3224750" cy="299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6"/>
          <p:cNvCxnSpPr/>
          <p:nvPr/>
        </p:nvCxnSpPr>
        <p:spPr>
          <a:xfrm flipH="1">
            <a:off x="1916300" y="1106025"/>
            <a:ext cx="2340600" cy="565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2505750" y="1903400"/>
            <a:ext cx="1866900" cy="2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/>
          <p:nvPr/>
        </p:nvCxnSpPr>
        <p:spPr>
          <a:xfrm flipH="1">
            <a:off x="1771850" y="2649325"/>
            <a:ext cx="2639400" cy="45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2001475" y="3372300"/>
            <a:ext cx="2461200" cy="16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26"/>
          <p:cNvSpPr txBox="1"/>
          <p:nvPr/>
        </p:nvSpPr>
        <p:spPr>
          <a:xfrm>
            <a:off x="4346925" y="358725"/>
            <a:ext cx="46299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You’ve read about the scorefxn “score function” in the Alford paper. It’s how Rosetta can calculate how good a protein is, and it’s likeliness to fold into the shape we want/the same shape as the computer model.</a:t>
            </a:r>
            <a:endParaRPr lang="en-GB"/>
          </a:p>
        </p:txBody>
      </p:sp>
      <p:sp>
        <p:nvSpPr>
          <p:cNvPr id="160" name="Google Shape;160;p26"/>
          <p:cNvSpPr txBox="1"/>
          <p:nvPr/>
        </p:nvSpPr>
        <p:spPr>
          <a:xfrm>
            <a:off x="4411250" y="1487300"/>
            <a:ext cx="46299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Residue selectors let us do specific actions to specific amino acid residues (based on amino acid name, residue number, location in the protein, etc.)</a:t>
            </a:r>
            <a:endParaRPr lang="en-GB"/>
          </a:p>
        </p:txBody>
      </p:sp>
      <p:sp>
        <p:nvSpPr>
          <p:cNvPr id="161" name="Google Shape;161;p26"/>
          <p:cNvSpPr txBox="1"/>
          <p:nvPr/>
        </p:nvSpPr>
        <p:spPr>
          <a:xfrm>
            <a:off x="4411250" y="2304888"/>
            <a:ext cx="46299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Movers control the specific actions we do to the pose, or to specific residues of the pose as defined by the residue selectors.</a:t>
            </a:r>
            <a:endParaRPr lang="en-GB"/>
          </a:p>
        </p:txBody>
      </p:sp>
      <p:sp>
        <p:nvSpPr>
          <p:cNvPr id="162" name="Google Shape;162;p26"/>
          <p:cNvSpPr txBox="1"/>
          <p:nvPr/>
        </p:nvSpPr>
        <p:spPr>
          <a:xfrm>
            <a:off x="4478500" y="3389400"/>
            <a:ext cx="44103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Protocols let us have control over what order we want all of this stuff to happen.</a:t>
            </a:r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Making a new text file - cat</a:t>
            </a:r>
            <a:endParaRPr b="1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8839203" cy="2396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Making a new text file - cat</a:t>
            </a:r>
            <a:endParaRPr b="1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170125"/>
            <a:ext cx="8839196" cy="22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152400" y="4078550"/>
            <a:ext cx="88392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http://www.linfo.org/cat.html</a:t>
            </a:r>
            <a:r>
              <a:rPr lang="en-GB"/>
              <a:t> </a:t>
            </a:r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Editing a text file - vi</a:t>
            </a:r>
            <a:endParaRPr b="1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77928" y="2159650"/>
            <a:ext cx="5588149" cy="28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366400" y="1694950"/>
            <a:ext cx="4411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https://staff.washington.edu/rells/R110/</a:t>
            </a:r>
            <a:r>
              <a:rPr lang="en-GB"/>
              <a:t> </a:t>
            </a:r>
            <a:endParaRPr lang="en-GB"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/>
          <a:srcRect b="75815"/>
          <a:stretch>
            <a:fillRect/>
          </a:stretch>
        </p:blipFill>
        <p:spPr>
          <a:xfrm>
            <a:off x="270075" y="1093925"/>
            <a:ext cx="860385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3"/>
          <a:srcRect t="55508"/>
          <a:stretch>
            <a:fillRect/>
          </a:stretch>
        </p:blipFill>
        <p:spPr>
          <a:xfrm>
            <a:off x="270075" y="1314487"/>
            <a:ext cx="8603850" cy="4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Editing a text file - Notepad++</a:t>
            </a:r>
            <a:endParaRPr b="1"/>
          </a:p>
        </p:txBody>
      </p:sp>
      <p:sp>
        <p:nvSpPr>
          <p:cNvPr id="190" name="Google Shape;190;p30"/>
          <p:cNvSpPr txBox="1"/>
          <p:nvPr/>
        </p:nvSpPr>
        <p:spPr>
          <a:xfrm>
            <a:off x="311700" y="1071750"/>
            <a:ext cx="4260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 more beautiful experience, you can download notepad++ (free):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"/>
              </a:rPr>
              <a:t>https://notepad-plus-plus.org/downloads/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may need to get more help from Patrick and Luki to mount the digs on your computer so you can open the files on Notepad++. More info here: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https://my.ipd.uw.edu/kb/65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^You need to be logged into the VPN to access the 2nd link.</a:t>
            </a:r>
            <a:endParaRPr lang="en-GB"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98700" y="1221575"/>
            <a:ext cx="4267199" cy="3235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Editing a text file - Sublime</a:t>
            </a:r>
            <a:endParaRPr b="1"/>
          </a:p>
        </p:txBody>
      </p:sp>
      <p:sp>
        <p:nvSpPr>
          <p:cNvPr id="197" name="Google Shape;197;p31"/>
          <p:cNvSpPr txBox="1"/>
          <p:nvPr/>
        </p:nvSpPr>
        <p:spPr>
          <a:xfrm>
            <a:off x="311700" y="1071750"/>
            <a:ext cx="4260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an even more beautiful experience (and to look like a TV hacker), you can download Sublime: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"/>
              </a:rPr>
              <a:t>https://www.sublimetext.com/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like with Notepad++, you may need to get more help from Patrick and Luki to mount the digs on your computer so you can open the files on Sublime. More info here: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https://my.ipd.uw.edu/kb/65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^You need to be logged into the VPN to access the 2nd link.</a:t>
            </a:r>
            <a:endParaRPr lang="en-GB"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/>
          <a:srcRect l="17693" t="7259" r="19981" b="22737"/>
          <a:stretch>
            <a:fillRect/>
          </a:stretch>
        </p:blipFill>
        <p:spPr>
          <a:xfrm>
            <a:off x="4807400" y="1300150"/>
            <a:ext cx="4024899" cy="254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285400"/>
            <a:ext cx="85206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Mounting the DIGs on your computer.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Tutorial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u="sng">
                <a:solidFill>
                  <a:schemeClr val="accent5"/>
                </a:solidFill>
                <a:hlinkClick r:id="rId1"/>
              </a:rPr>
              <a:t>https://my.ipd.uw.edu/kb/65</a:t>
            </a:r>
            <a:r>
              <a:rPr lang="en-GB" sz="1400"/>
              <a:t>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Gist of Command Line:</a:t>
            </a:r>
            <a:endParaRPr b="1"/>
          </a:p>
        </p:txBody>
      </p:sp>
      <p:sp>
        <p:nvSpPr>
          <p:cNvPr id="61" name="Google Shape;61;p14"/>
          <p:cNvSpPr txBox="1"/>
          <p:nvPr/>
        </p:nvSpPr>
        <p:spPr>
          <a:xfrm>
            <a:off x="375250" y="3468825"/>
            <a:ext cx="4138200" cy="1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Graphical User Interface (GUI, “gooey”)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to be interacted with using click and drag. 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use.</a:t>
            </a:r>
            <a:endParaRPr lang="en-GB"/>
          </a:p>
        </p:txBody>
      </p:sp>
      <p:sp>
        <p:nvSpPr>
          <p:cNvPr id="62" name="Google Shape;62;p14"/>
          <p:cNvSpPr txBox="1"/>
          <p:nvPr/>
        </p:nvSpPr>
        <p:spPr>
          <a:xfrm>
            <a:off x="4633050" y="3468825"/>
            <a:ext cx="4138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Command Line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to be interacted with using text “commands”, bash.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Hardest part of this is learning what the commands are. Easy to use once you learn those.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34275" y="1072131"/>
            <a:ext cx="4138200" cy="23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1513" y="1072125"/>
            <a:ext cx="4143161" cy="239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Using Sublime.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Tutorial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Editing a text file - Sublime</a:t>
            </a:r>
            <a:endParaRPr b="1"/>
          </a:p>
        </p:txBody>
      </p:sp>
      <p:sp>
        <p:nvSpPr>
          <p:cNvPr id="214" name="Google Shape;214;p34"/>
          <p:cNvSpPr txBox="1"/>
          <p:nvPr/>
        </p:nvSpPr>
        <p:spPr>
          <a:xfrm>
            <a:off x="311700" y="1071750"/>
            <a:ext cx="46878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an even more beautiful experience (and to look like a TV hacker), you can download Sublime: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"/>
              </a:rPr>
              <a:t>https://www.sublimetext.com/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a few ways to open files in Sublime: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Right-click on the file (e.g. in Finder) and open with Sublime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Open in your command line: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2"/>
          <a:srcRect l="17693" t="7259" r="19981" b="22737"/>
          <a:stretch>
            <a:fillRect/>
          </a:stretch>
        </p:blipFill>
        <p:spPr>
          <a:xfrm>
            <a:off x="5075150" y="487000"/>
            <a:ext cx="4024899" cy="2543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311700" y="2986100"/>
            <a:ext cx="6616800" cy="17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Mac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 b="1"/>
              <a:t>run myfile.txt</a:t>
            </a:r>
            <a:r>
              <a:rPr lang="en-GB"/>
              <a:t> #works if Sublime is default program for .txt files</a:t>
            </a:r>
            <a:endParaRPr b="1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 b="1"/>
              <a:t>open -a /Applications/Sublime\ Text.app myfile.txt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Windows</a:t>
            </a:r>
            <a:endParaRPr lang="en-GB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-GB" b="1"/>
              <a:t>C:\Program Files\Sublime Text 3\sublime_text.exe myfile.txt</a:t>
            </a:r>
            <a:endParaRPr b="1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Homework</a:t>
            </a:r>
            <a:endParaRPr b="1"/>
          </a:p>
        </p:txBody>
      </p:sp>
      <p:sp>
        <p:nvSpPr>
          <p:cNvPr id="222" name="Google Shape;222;p35"/>
          <p:cNvSpPr txBox="1"/>
          <p:nvPr/>
        </p:nvSpPr>
        <p:spPr>
          <a:xfrm>
            <a:off x="311700" y="1071750"/>
            <a:ext cx="8520600" cy="3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Office hours - please email one of us or post to the Mattermost channel to get help.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Mac Users: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https://wiki.ipd.uw.edu/it/files/mounting</a:t>
            </a:r>
            <a:r>
              <a:rPr lang="en-GB"/>
              <a:t> </a:t>
            </a:r>
            <a:endParaRPr lang="en-GB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Get Sublime set up (slide 22) - reach out to us if you need help during an office hour.</a:t>
            </a:r>
            <a:endParaRPr lang="en-GB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Inside of your /projects/jupiter/yournetid directory (make sure you qlogin first), edit your example_skeleton_script.xml file using your text editor of choice to contain the skeleton xml format I linked in the previous slide.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 sz="1300">
                <a:solidFill>
                  <a:schemeClr val="dk1"/>
                </a:solidFill>
              </a:rPr>
              <a:t>You can find this skeleton XML script here: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 sz="1300" u="sng">
                <a:solidFill>
                  <a:schemeClr val="accent5"/>
                </a:solidFill>
                <a:hlinkClick r:id="rId2"/>
              </a:rPr>
              <a:t>https://www.rosettacommons.org/docs/latest/scripting_documentation/RosettaScripts/RosettaScripts#skeleton-xml-format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You can read the links I put all throughout this slide deck to help you know which commands to use to navigate there,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Whatever you haven’t yet done from the previous homeworks.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Bonus: are you tired of typing the same commands over and over again?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alias command &amp; .bashrc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Alias</a:t>
            </a:r>
            <a:endParaRPr b="1"/>
          </a:p>
        </p:txBody>
      </p:sp>
      <p:sp>
        <p:nvSpPr>
          <p:cNvPr id="233" name="Google Shape;233;p37"/>
          <p:cNvSpPr txBox="1"/>
          <p:nvPr/>
        </p:nvSpPr>
        <p:spPr>
          <a:xfrm>
            <a:off x="311700" y="1071750"/>
            <a:ext cx="7900500" cy="3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Easy command for creating a new “shortcut” command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Usage: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alias newname=”full command to replace”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example: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alias subl=”open -a /Applications/Sublime\ Text.app”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alias pymol=”open -a /Applications/PyMOL\ 2.app/”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alias digs_mnt="sshfs -o defer_permissions,follow_symlinks,reconnect,volname=digs,cache=no rdd48@share.ipd.uw.edu:/home/rdd48/ ~/digs”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alias digs_umnt="umount ~/digs"</a:t>
            </a:r>
            <a:endParaRPr lang="en-GB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Editing .bashrc</a:t>
            </a:r>
            <a:endParaRPr b="1"/>
          </a:p>
        </p:txBody>
      </p:sp>
      <p:sp>
        <p:nvSpPr>
          <p:cNvPr id="239" name="Google Shape;239;p38"/>
          <p:cNvSpPr txBox="1"/>
          <p:nvPr/>
        </p:nvSpPr>
        <p:spPr>
          <a:xfrm>
            <a:off x="311700" y="1071750"/>
            <a:ext cx="7599000" cy="3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.bashrc is a file stored in your ~ directory with a series of commands that get auto-run every time you log in.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great place to put alias commands!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edit the .bashrc file: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cd ~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vi .bashrc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Type “i” (this puts you into “insert” mode)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Type your alias commands into the text editor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When finished, type: </a:t>
            </a:r>
            <a:endParaRPr lang="en-GB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Ctrl+C</a:t>
            </a:r>
            <a:endParaRPr lang="en-GB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:wq</a:t>
            </a:r>
            <a:endParaRPr lang="en-GB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Voila! Your changes should be saved. You can inspect this by running: cat .bashrc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Gist of Directory Organization, etc.: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5975" y="1243600"/>
            <a:ext cx="4216327" cy="244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42350" y="1243600"/>
            <a:ext cx="4216327" cy="244195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42350" y="3759025"/>
            <a:ext cx="84900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of directory structure like a tree.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“home” directory is the trunk, and each directory inside of it are its branches, then twigs on those branches, then leaves on those twigs.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Logging into the DIGs for the first time - VPN</a:t>
            </a:r>
            <a:endParaRPr b="1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1288" y="2000900"/>
            <a:ext cx="2587650" cy="14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2"/>
          <a:srcRect l="31506"/>
          <a:stretch>
            <a:fillRect/>
          </a:stretch>
        </p:blipFill>
        <p:spPr>
          <a:xfrm>
            <a:off x="2900938" y="1718276"/>
            <a:ext cx="3708403" cy="21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1347" y="1883450"/>
            <a:ext cx="2221365" cy="17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396675" y="3764775"/>
            <a:ext cx="8907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/>
              <a:t>✅</a:t>
            </a:r>
            <a:endParaRPr sz="5300"/>
          </a:p>
        </p:txBody>
      </p:sp>
      <p:sp>
        <p:nvSpPr>
          <p:cNvPr id="82" name="Google Shape;82;p16"/>
          <p:cNvSpPr txBox="1"/>
          <p:nvPr/>
        </p:nvSpPr>
        <p:spPr>
          <a:xfrm>
            <a:off x="342350" y="4112425"/>
            <a:ext cx="70542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DIGs is a shared compute cluster that many people at the IPD use to do their computational work. Please be very careful navigating around on it.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Homework</a:t>
            </a:r>
            <a:endParaRPr b="1"/>
          </a:p>
        </p:txBody>
      </p:sp>
      <p:sp>
        <p:nvSpPr>
          <p:cNvPr id="88" name="Google Shape;88;p17"/>
          <p:cNvSpPr txBox="1"/>
          <p:nvPr/>
        </p:nvSpPr>
        <p:spPr>
          <a:xfrm>
            <a:off x="311700" y="1071750"/>
            <a:ext cx="8520600" cy="3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Office hours - please email one of us or post to the Mattermost channel to get help.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Read through (to gain exposure):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https://www.rosettacommons.org/demos/latest/Home#tutorials</a:t>
            </a:r>
            <a:endParaRPr lang="en-GB" u="sng">
              <a:solidFill>
                <a:schemeClr val="hlink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 many as you have time for, at minimum, please read #5, #13, and #16.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 need to read #1-4, that’s just info on downloading Rosetta. You don’t need to do that as we have a copy of Rosetta available on the DIGs.</a:t>
            </a:r>
            <a:endParaRPr lang="en-GB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Familiarize yourself with the IPD wiki (click around the wiki - need to be connected to the VPN):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https://wiki.ipd.uw.edu/it/welcome</a:t>
            </a:r>
            <a:endParaRPr lang="en-GB" u="sng">
              <a:solidFill>
                <a:schemeClr val="hlink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https://wiki.ipd.uw.edu/it/digs</a:t>
            </a:r>
            <a:r>
              <a:rPr lang="en-GB"/>
              <a:t> 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https://wiki.ipd.uw.edu/it</a:t>
            </a:r>
            <a:r>
              <a:rPr lang="en-GB"/>
              <a:t>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Watch the videos Alena suggested on the Mattermost: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https://www.ipd.uw.edu/learn/</a:t>
            </a:r>
            <a:r>
              <a:rPr lang="en-GB">
                <a:solidFill>
                  <a:schemeClr val="dk1"/>
                </a:solidFill>
              </a:rPr>
              <a:t> </a:t>
            </a:r>
            <a:endParaRPr lang="en-GB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IPD TV Episode 2 and IPD TV Episode 3 (This one is more advanced.)</a:t>
            </a:r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Logging into the DIGs for the first time.</a:t>
            </a:r>
            <a:endParaRPr b="1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38350" y="1017725"/>
            <a:ext cx="5543693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1076275" y="3999250"/>
            <a:ext cx="1676700" cy="3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8"/>
          <p:cNvSpPr txBox="1"/>
          <p:nvPr/>
        </p:nvSpPr>
        <p:spPr>
          <a:xfrm>
            <a:off x="157250" y="2955850"/>
            <a:ext cx="25308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forgot to qlogin here (bad), but you need to remember to qlogin before you start doing other things.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Navigating from your home directory to /projects</a:t>
            </a:r>
            <a:endParaRPr b="1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7850" y="1102300"/>
            <a:ext cx="830830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Week 5 Starts Here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Logging into the DIGs for the first time.</a:t>
            </a:r>
            <a:endParaRPr b="1"/>
          </a:p>
        </p:txBody>
      </p:sp>
      <p:sp>
        <p:nvSpPr>
          <p:cNvPr id="119" name="Google Shape;119;p22"/>
          <p:cNvSpPr txBox="1"/>
          <p:nvPr>
            <p:ph type="body" idx="1"/>
          </p:nvPr>
        </p:nvSpPr>
        <p:spPr>
          <a:xfrm>
            <a:off x="311700" y="1152475"/>
            <a:ext cx="4260300" cy="38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 the command line (Terminal, iTerm, etc.), type:</a:t>
            </a:r>
            <a:endParaRPr sz="13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ssh yournetid@digs</a:t>
            </a:r>
            <a:endParaRPr sz="130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hit [Enter/Return]</a:t>
            </a:r>
            <a:endParaRPr sz="13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00FFF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qlogin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This is how you get an interactive node (So you don’t slow down other people’s ability to do their work while you do yours.)</a:t>
            </a:r>
            <a:endParaRPr sz="13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When you’re done, make sure you:</a:t>
            </a:r>
            <a:endParaRPr sz="13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exit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To exit your interactive node (qlogin).</a:t>
            </a:r>
            <a:endParaRPr sz="13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Then:</a:t>
            </a:r>
            <a:endParaRPr sz="13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exit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again, to exit the DIGs.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0" name="Google Shape;120;p22"/>
          <p:cNvSpPr txBox="1"/>
          <p:nvPr>
            <p:ph type="body" idx="1"/>
          </p:nvPr>
        </p:nvSpPr>
        <p:spPr>
          <a:xfrm>
            <a:off x="4572000" y="1152475"/>
            <a:ext cx="4260300" cy="10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Example:</a:t>
            </a:r>
            <a:endParaRPr sz="13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ssh csykang@digs</a:t>
            </a:r>
            <a:endParaRPr sz="1300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[Enter/Return]</a:t>
            </a:r>
            <a:endParaRPr sz="13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7541</Words>
  <Application>WPS Presentation</Application>
  <PresentationFormat/>
  <Paragraphs>248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Arial</vt:lpstr>
      <vt:lpstr>Calibri</vt:lpstr>
      <vt:lpstr>Courier New</vt:lpstr>
      <vt:lpstr>微软雅黑</vt:lpstr>
      <vt:lpstr>Arial Unicode MS</vt:lpstr>
      <vt:lpstr>FreeSerif</vt:lpstr>
      <vt:lpstr>Simple Light</vt:lpstr>
      <vt:lpstr>Links to resources:</vt:lpstr>
      <vt:lpstr>Gist of Command Line:</vt:lpstr>
      <vt:lpstr>Gist of Directory Organization, etc.:</vt:lpstr>
      <vt:lpstr>Logging into the DIGs for the first time - VPN</vt:lpstr>
      <vt:lpstr>Homework</vt:lpstr>
      <vt:lpstr>Logging into the DIGs for the first time.</vt:lpstr>
      <vt:lpstr>Navigating from your home directory to /projects</vt:lpstr>
      <vt:lpstr>Week 5 Starts Here</vt:lpstr>
      <vt:lpstr>Logging into the DIGs for the first time.</vt:lpstr>
      <vt:lpstr>Before we get into RosettaScripts Basics...</vt:lpstr>
      <vt:lpstr>RosettaScripts 101</vt:lpstr>
      <vt:lpstr>RosettaScripts has a one-in, one-out policy</vt:lpstr>
      <vt:lpstr>RosettaScripts</vt:lpstr>
      <vt:lpstr>Making a new text file - cat</vt:lpstr>
      <vt:lpstr>Making a new text file - cat</vt:lpstr>
      <vt:lpstr>Editing a text file - vi</vt:lpstr>
      <vt:lpstr>Editing a text file - Notepad++</vt:lpstr>
      <vt:lpstr>Editing a text file - Sublime</vt:lpstr>
      <vt:lpstr>https://my.ipd.uw.edu/kb/65 </vt:lpstr>
      <vt:lpstr>Tutorial</vt:lpstr>
      <vt:lpstr>Editing a text file - Sublime</vt:lpstr>
      <vt:lpstr>Homework</vt:lpstr>
      <vt:lpstr>The alias command &amp; .bashrc</vt:lpstr>
      <vt:lpstr>Alias</vt:lpstr>
      <vt:lpstr>Editing .bashrc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Links to resources:</dc:title>
  <dc:creator/>
  <cp:lastModifiedBy>erinyang</cp:lastModifiedBy>
  <cp:revision>1</cp:revision>
  <dcterms:created xsi:type="dcterms:W3CDTF">2022-05-03T21:01:50Z</dcterms:created>
  <dcterms:modified xsi:type="dcterms:W3CDTF">2022-05-03T21:01:50Z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